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7"/>
  </p:notesMasterIdLst>
  <p:sldIdLst>
    <p:sldId id="256" r:id="rId2"/>
    <p:sldId id="275" r:id="rId3"/>
    <p:sldId id="274" r:id="rId4"/>
    <p:sldId id="276" r:id="rId5"/>
    <p:sldId id="272" r:id="rId6"/>
    <p:sldId id="273" r:id="rId7"/>
    <p:sldId id="260" r:id="rId8"/>
    <p:sldId id="262" r:id="rId9"/>
    <p:sldId id="265" r:id="rId10"/>
    <p:sldId id="290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83" r:id="rId19"/>
    <p:sldId id="285" r:id="rId20"/>
    <p:sldId id="286" r:id="rId21"/>
    <p:sldId id="287" r:id="rId22"/>
    <p:sldId id="288" r:id="rId23"/>
    <p:sldId id="292" r:id="rId24"/>
    <p:sldId id="263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3"/>
    <p:restoredTop sz="94544"/>
  </p:normalViewPr>
  <p:slideViewPr>
    <p:cSldViewPr snapToGrid="0" snapToObjects="1">
      <p:cViewPr>
        <p:scale>
          <a:sx n="92" d="100"/>
          <a:sy n="92" d="100"/>
        </p:scale>
        <p:origin x="132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2A8B-0988-134A-A013-A112A5BC04DD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F8E85-5A42-4440-A08F-BDF2624C1B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58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587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977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2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E8435-DEDC-AD4A-86A1-F500263EE3F0}" type="datetimeFigureOut">
              <a:rPr lang="en-AU" smtClean="0"/>
              <a:t>25/10/2017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5AC9C-216E-E34D-99DC-BD5ABA684B0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263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3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3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5" Type="http://schemas.microsoft.com/office/2007/relationships/hdphoto" Target="../media/hdphoto5.wdp"/><Relationship Id="rId6" Type="http://schemas.openxmlformats.org/officeDocument/2006/relationships/image" Target="../media/image24.png"/><Relationship Id="rId7" Type="http://schemas.microsoft.com/office/2007/relationships/hdphoto" Target="../media/hdphoto6.wdp"/><Relationship Id="rId8" Type="http://schemas.microsoft.com/office/2007/relationships/hdphoto" Target="../media/hdphoto7.wdp"/><Relationship Id="rId9" Type="http://schemas.openxmlformats.org/officeDocument/2006/relationships/image" Target="../media/image25.png"/><Relationship Id="rId10" Type="http://schemas.microsoft.com/office/2007/relationships/hdphoto" Target="../media/hdphoto8.wdp"/></Relationships>
</file>

<file path=ppt/slides/_rels/slide25.xml.rels><?xml version="1.0" encoding="UTF-8" standalone="yes"?>
<Relationships xmlns="http://schemas.openxmlformats.org/package/2006/relationships"><Relationship Id="rId11" Type="http://schemas.microsoft.com/office/2007/relationships/hdphoto" Target="../media/hdphoto14.wdp"/><Relationship Id="rId12" Type="http://schemas.microsoft.com/office/2007/relationships/hdphoto" Target="../media/hdphoto15.wdp"/><Relationship Id="rId13" Type="http://schemas.openxmlformats.org/officeDocument/2006/relationships/image" Target="../media/image23.png"/><Relationship Id="rId14" Type="http://schemas.microsoft.com/office/2007/relationships/hdphoto" Target="../media/hdphoto1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eg"/><Relationship Id="rId4" Type="http://schemas.microsoft.com/office/2007/relationships/hdphoto" Target="../media/hdphoto10.wdp"/><Relationship Id="rId5" Type="http://schemas.openxmlformats.org/officeDocument/2006/relationships/image" Target="../media/image25.png"/><Relationship Id="rId6" Type="http://schemas.microsoft.com/office/2007/relationships/hdphoto" Target="../media/hdphoto11.wdp"/><Relationship Id="rId7" Type="http://schemas.openxmlformats.org/officeDocument/2006/relationships/image" Target="../media/image26.png"/><Relationship Id="rId8" Type="http://schemas.microsoft.com/office/2007/relationships/hdphoto" Target="../media/hdphoto12.wdp"/><Relationship Id="rId9" Type="http://schemas.openxmlformats.org/officeDocument/2006/relationships/image" Target="../media/image28.png"/><Relationship Id="rId10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</a:t>
            </a:r>
            <a:r>
              <a:rPr lang="en-AU" dirty="0" smtClean="0"/>
              <a:t>ollination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t</a:t>
            </a:r>
            <a:r>
              <a:rPr lang="en-AU" sz="2800" dirty="0" smtClean="0"/>
              <a:t>he more the merrier?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4382" y="26834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there should be a trade-off between the number of pollinators and the quality of pollination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9534349" y="6581001"/>
            <a:ext cx="2657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Dartmouth Electron Microscope Facility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4382" y="2314130"/>
            <a:ext cx="12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hypothesis: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147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7648" y="6581001"/>
            <a:ext cx="67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 err="1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Jiròni</a:t>
            </a:r>
            <a:r>
              <a:rPr lang="en-AU" sz="1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 B.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8847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t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55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an-claudi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83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733525"/>
            <a:ext cx="12192000" cy="6124475"/>
            <a:chOff x="0" y="733525"/>
            <a:chExt cx="12192000" cy="61244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733525"/>
              <a:ext cx="12192000" cy="603906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597507" y="6581001"/>
              <a:ext cx="25944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Martin </a:t>
              </a:r>
              <a:r>
                <a:rPr lang="en-AU" sz="1200" dirty="0" err="1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O</a:t>
              </a:r>
              <a:r>
                <a:rPr lang="en-AU" sz="1200" dirty="0" err="1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eggerli</a:t>
              </a:r>
              <a:r>
                <a:rPr lang="en-AU" sz="1200" dirty="0" smtClean="0">
                  <a:solidFill>
                    <a:schemeClr val="tx1">
                      <a:lumMod val="50000"/>
                    </a:schemeClr>
                  </a:solidFill>
                  <a:latin typeface="+mj-lt"/>
                </a:rPr>
                <a:t> – National Geographic</a:t>
              </a:r>
              <a:endPara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3510" y="2667144"/>
              <a:ext cx="36785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>
                  <a:latin typeface="+mj-lt"/>
                </a:rPr>
                <a:t>- pollen on stigmas</a:t>
              </a:r>
              <a:endParaRPr lang="en-AU" sz="1600" dirty="0"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03509" y="978444"/>
            <a:ext cx="6272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3 sites </a:t>
            </a:r>
            <a:r>
              <a:rPr lang="en-AU" sz="36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x</a:t>
            </a:r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 2 land uses </a:t>
            </a:r>
            <a:r>
              <a:rPr lang="en-AU" sz="36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x</a:t>
            </a:r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 2 transects</a:t>
            </a:r>
            <a:endParaRPr lang="en-A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5748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5854" y="1133819"/>
            <a:ext cx="6736146" cy="57241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3509" y="978444"/>
            <a:ext cx="6272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3 sites </a:t>
            </a:r>
            <a:r>
              <a:rPr lang="en-AU" sz="36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x</a:t>
            </a:r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 2 land uses </a:t>
            </a:r>
            <a:r>
              <a:rPr lang="en-AU" sz="36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x</a:t>
            </a:r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 2 transects</a:t>
            </a:r>
            <a:endParaRPr lang="en-AU" sz="16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510" y="2667144"/>
            <a:ext cx="367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schemeClr val="tx1">
                    <a:lumMod val="50000"/>
                  </a:schemeClr>
                </a:solidFill>
                <a:latin typeface="Calibri Light" panose="020F0302020204030204"/>
              </a:rPr>
              <a:t>- pollen on stigmas</a:t>
            </a:r>
            <a:endParaRPr lang="en-AU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510" y="3313475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Calibri Light" panose="020F0302020204030204"/>
              </a:rPr>
              <a:t>- </a:t>
            </a:r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pollen</a:t>
            </a:r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Calibri Light" panose="020F0302020204030204"/>
              </a:rPr>
              <a:t> on animals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663424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3510" y="2667144"/>
            <a:ext cx="367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- pollen on stigmas</a:t>
            </a:r>
            <a:endParaRPr lang="en-AU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3510" y="3313475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- pollen on animals</a:t>
            </a:r>
            <a:endParaRPr lang="en-AU" sz="16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510" y="3978969"/>
            <a:ext cx="211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- visitation</a:t>
            </a:r>
            <a:endParaRPr lang="en-AU" sz="16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3510" y="4625300"/>
            <a:ext cx="2491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- abundance</a:t>
            </a:r>
            <a:endParaRPr lang="en-AU" sz="16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3509" y="978444"/>
            <a:ext cx="6272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3 sites </a:t>
            </a:r>
            <a:r>
              <a:rPr lang="en-AU" sz="36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x</a:t>
            </a:r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 2 land uses </a:t>
            </a:r>
            <a:r>
              <a:rPr lang="en-AU" sz="36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x</a:t>
            </a:r>
            <a:r>
              <a:rPr lang="en-AU" sz="36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+mj-lt"/>
              </a:rPr>
              <a:t> 2 transects</a:t>
            </a:r>
            <a:endParaRPr lang="en-A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936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412" y="1656405"/>
            <a:ext cx="10058400" cy="1890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412" y="3489273"/>
            <a:ext cx="10058400" cy="20922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412" y="929319"/>
            <a:ext cx="419061" cy="5672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412" y="2806602"/>
            <a:ext cx="10058400" cy="17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78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-2.70833E-6 0.15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-2.70833E-6 -0.1062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6782" y="3514993"/>
            <a:ext cx="541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Karron</a:t>
            </a:r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2009. Annals of Botany. 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103(9</a:t>
            </a:r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):1379–1383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36782" y="2558762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we need to account for self-pollination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43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228" y="706581"/>
            <a:ext cx="10058400" cy="56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49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34907" y="6581001"/>
            <a:ext cx="857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Carol Clark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991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084" y="595745"/>
            <a:ext cx="10058400" cy="56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56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084" y="595745"/>
            <a:ext cx="10058400" cy="567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2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7" t="3104" r="2059" b="16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76400" y="2721114"/>
            <a:ext cx="3887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latin typeface="+mj-lt"/>
              </a:rPr>
              <a:t>no trade-off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3736777"/>
            <a:ext cx="7841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latin typeface="+mj-lt"/>
              </a:rPr>
              <a:t>perhaps plants are using mechanisms to overcome it</a:t>
            </a:r>
            <a:endParaRPr lang="en-A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1577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108" y="2928977"/>
            <a:ext cx="680564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900" dirty="0" smtClean="0">
                <a:latin typeface="+mj-lt"/>
              </a:rPr>
              <a:t>Fernando Cagua</a:t>
            </a:r>
            <a:r>
              <a:rPr lang="en-AU" sz="1900" baseline="30000" dirty="0" smtClean="0">
                <a:latin typeface="+mj-lt"/>
              </a:rPr>
              <a:t>1</a:t>
            </a:r>
            <a:r>
              <a:rPr lang="en-AU" sz="1900" dirty="0" smtClean="0">
                <a:latin typeface="+mj-lt"/>
              </a:rPr>
              <a:t>, Hugo Marrero</a:t>
            </a:r>
            <a:r>
              <a:rPr lang="en-AU" sz="1900" baseline="30000" dirty="0" smtClean="0">
                <a:latin typeface="+mj-lt"/>
              </a:rPr>
              <a:t>2</a:t>
            </a:r>
            <a:r>
              <a:rPr lang="en-AU" sz="1900" dirty="0" smtClean="0">
                <a:latin typeface="+mj-lt"/>
              </a:rPr>
              <a:t>, Jason Tylianakis</a:t>
            </a:r>
            <a:r>
              <a:rPr lang="en-AU" sz="1900" baseline="30000" dirty="0" smtClean="0">
                <a:latin typeface="+mj-lt"/>
              </a:rPr>
              <a:t>1</a:t>
            </a:r>
            <a:r>
              <a:rPr lang="en-AU" sz="1900" dirty="0" smtClean="0">
                <a:latin typeface="+mj-lt"/>
              </a:rPr>
              <a:t>, Daniel Stouffer</a:t>
            </a:r>
            <a:r>
              <a:rPr lang="en-AU" sz="1900" baseline="30000" dirty="0" smtClean="0">
                <a:latin typeface="+mj-lt"/>
              </a:rPr>
              <a:t>1</a:t>
            </a:r>
            <a:endParaRPr lang="en-AU" sz="19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2108" y="2282646"/>
            <a:ext cx="6531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dirty="0">
                <a:latin typeface="+mj-lt"/>
              </a:rPr>
              <a:t>pollination, the </a:t>
            </a:r>
            <a:r>
              <a:rPr lang="en-AU" sz="3600" dirty="0" smtClean="0">
                <a:latin typeface="+mj-lt"/>
              </a:rPr>
              <a:t>more the merrier?</a:t>
            </a:r>
            <a:endParaRPr lang="en-AU" sz="3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2108" y="3960029"/>
            <a:ext cx="2670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err="1" smtClean="0">
                <a:latin typeface="+mj-lt"/>
              </a:rPr>
              <a:t>fernando@cagua.co</a:t>
            </a:r>
            <a:endParaRPr lang="en-AU" sz="16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2108" y="3285462"/>
            <a:ext cx="99404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900" baseline="30000" dirty="0" smtClean="0">
                <a:latin typeface="+mj-lt"/>
              </a:rPr>
              <a:t>1</a:t>
            </a:r>
            <a:r>
              <a:rPr lang="en-AU" sz="1900" dirty="0" smtClean="0">
                <a:latin typeface="+mj-lt"/>
              </a:rPr>
              <a:t> Centre for </a:t>
            </a:r>
            <a:r>
              <a:rPr lang="en-AU" sz="1900" dirty="0">
                <a:latin typeface="+mj-lt"/>
              </a:rPr>
              <a:t>I</a:t>
            </a:r>
            <a:r>
              <a:rPr lang="en-AU" sz="1900" dirty="0" smtClean="0">
                <a:latin typeface="+mj-lt"/>
              </a:rPr>
              <a:t>ntegrative Ecology, School of Biological Sciences, University of Canterbury, New Zealand</a:t>
            </a:r>
          </a:p>
          <a:p>
            <a:r>
              <a:rPr lang="en-AU" sz="1900" baseline="30000" dirty="0" smtClean="0">
                <a:latin typeface="+mj-lt"/>
              </a:rPr>
              <a:t>2</a:t>
            </a:r>
            <a:r>
              <a:rPr lang="en-AU" sz="1900" dirty="0" smtClean="0">
                <a:latin typeface="+mj-lt"/>
              </a:rPr>
              <a:t> National Scientific and Technical Research Council, Argentina</a:t>
            </a:r>
            <a:endParaRPr lang="en-AU" sz="1900" baseline="3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9648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156" l="0" r="98435">
                        <a14:foregroundMark x1="98527" y1="44311" x2="98527" y2="44311"/>
                        <a14:foregroundMark x1="55295" y1="93956" x2="55295" y2="93956"/>
                        <a14:foregroundMark x1="55663" y1="99156" x2="55663" y2="99156"/>
                        <a14:backgroundMark x1="62109" y1="46622" x2="66943" y2="50089"/>
                        <a14:backgroundMark x1="69015" y1="51289" x2="71317" y2="52533"/>
                        <a14:backgroundMark x1="61326" y1="46133" x2="61326" y2="46133"/>
                        <a14:backgroundMark x1="60681" y1="45644" x2="60681" y2="45644"/>
                        <a14:backgroundMark x1="28591" y1="59600" x2="44153" y2="48800"/>
                        <a14:backgroundMark x1="54006" y1="31378" x2="55064" y2="27067"/>
                        <a14:backgroundMark x1="43370" y1="37156" x2="25875" y2="27556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51"/>
          <a:stretch/>
        </p:blipFill>
        <p:spPr>
          <a:xfrm>
            <a:off x="447612" y="2367515"/>
            <a:ext cx="4344255" cy="45005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745814" y="3044366"/>
            <a:ext cx="1641218" cy="1649154"/>
            <a:chOff x="8745814" y="3044366"/>
            <a:chExt cx="1641218" cy="16491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backgroundMark x1="10654" y1="71354" x2="4430" y2="78699"/>
                          <a14:backgroundMark x1="70359" y1="32109" x2="70359" y2="33054"/>
                          <a14:backgroundMark x1="69198" y1="33263" x2="69198" y2="33263"/>
                          <a14:backgroundMark x1="82384" y1="55929" x2="82384" y2="55929"/>
                          <a14:backgroundMark x1="88819" y1="71983" x2="92089" y2="99895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45814" y="3429000"/>
              <a:ext cx="820609" cy="82457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backgroundMark x1="10654" y1="71354" x2="4430" y2="78699"/>
                          <a14:backgroundMark x1="70359" y1="32109" x2="70359" y2="33054"/>
                          <a14:backgroundMark x1="69198" y1="33263" x2="69198" y2="33263"/>
                          <a14:backgroundMark x1="82384" y1="55929" x2="82384" y2="55929"/>
                          <a14:backgroundMark x1="88819" y1="71983" x2="92089" y2="99895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66423" y="3044366"/>
              <a:ext cx="820609" cy="82457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backgroundMark x1="10654" y1="71354" x2="4430" y2="78699"/>
                          <a14:backgroundMark x1="70359" y1="32109" x2="70359" y2="33054"/>
                          <a14:backgroundMark x1="69198" y1="33263" x2="69198" y2="33263"/>
                          <a14:backgroundMark x1="82384" y1="55929" x2="82384" y2="55929"/>
                          <a14:backgroundMark x1="88819" y1="71983" x2="92089" y2="99895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7229" y="3868943"/>
              <a:ext cx="820609" cy="824577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954180" y="718781"/>
            <a:ext cx="10515600" cy="1325563"/>
            <a:chOff x="954180" y="718781"/>
            <a:chExt cx="10515600" cy="1325563"/>
          </a:xfrm>
        </p:grpSpPr>
        <p:sp>
          <p:nvSpPr>
            <p:cNvPr id="12" name="Title 1"/>
            <p:cNvSpPr txBox="1">
              <a:spLocks/>
            </p:cNvSpPr>
            <p:nvPr/>
          </p:nvSpPr>
          <p:spPr>
            <a:xfrm>
              <a:off x="954180" y="718781"/>
              <a:ext cx="10515600" cy="1325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dirty="0" err="1" smtClean="0">
                  <a:solidFill>
                    <a:schemeClr val="bg1"/>
                  </a:solidFill>
                </a:rPr>
                <a:t>heterospecific</a:t>
              </a:r>
              <a:r>
                <a:rPr lang="en-AU" dirty="0" smtClean="0">
                  <a:solidFill>
                    <a:schemeClr val="bg1"/>
                  </a:solidFill>
                </a:rPr>
                <a:t> pollen deposition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4180" y="1258323"/>
              <a:ext cx="5180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chemeClr val="bg1"/>
                  </a:solidFill>
                </a:rPr>
                <a:t>stigmas clogged by other species pollen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127615" y="2700000"/>
            <a:ext cx="3158362" cy="4763415"/>
            <a:chOff x="8127615" y="2209434"/>
            <a:chExt cx="3158362" cy="47634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50000" l="0" r="100000">
                          <a14:foregroundMark x1="93232" y1="52083" x2="93232" y2="52083"/>
                          <a14:foregroundMark x1="94495" y1="22917" x2="94495" y2="22917"/>
                        </a14:backgroundRemoval>
                      </a14:imgEffect>
                      <a14:imgEffect>
                        <a14:artisticPaintBrush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7903"/>
            <a:stretch/>
          </p:blipFill>
          <p:spPr>
            <a:xfrm>
              <a:off x="8129293" y="5838092"/>
              <a:ext cx="3156684" cy="113475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8140" l="0" r="100000">
                          <a14:foregroundMark x1="92405" y1="94331" x2="92405" y2="94331"/>
                          <a14:foregroundMark x1="93249" y1="98229" x2="93249" y2="98229"/>
                          <a14:foregroundMark x1="94515" y1="97166" x2="94515" y2="97166"/>
                          <a14:foregroundMark x1="91346" y1="60700" x2="91346" y2="60700"/>
                          <a14:backgroundMark x1="10654" y1="60230" x2="4430" y2="66430"/>
                          <a14:backgroundMark x1="70359" y1="27104" x2="70359" y2="27901"/>
                          <a14:backgroundMark x1="69198" y1="28078" x2="69198" y2="28078"/>
                          <a14:backgroundMark x1="87764" y1="64393" x2="87764" y2="64393"/>
                          <a14:backgroundMark x1="88608" y1="67936" x2="88608" y2="67936"/>
                          <a14:backgroundMark x1="88186" y1="65279" x2="88186" y2="65279"/>
                          <a14:backgroundMark x1="9295" y1="8748" x2="9295" y2="8748"/>
                          <a14:backgroundMark x1="25160" y1="4307" x2="5128" y2="17093"/>
                          <a14:backgroundMark x1="83013" y1="3903" x2="94872" y2="21400"/>
                          <a14:backgroundMark x1="97436" y1="37954" x2="98077" y2="60162"/>
                          <a14:backgroundMark x1="2404" y1="33378" x2="6731" y2="35397"/>
                          <a14:backgroundMark x1="32853" y1="2692" x2="6731" y2="3634"/>
                          <a14:backgroundMark x1="92788" y1="2288" x2="70353" y2="2692"/>
                          <a14:backgroundMark x1="3045" y1="47779" x2="3846" y2="55989"/>
                          <a14:backgroundMark x1="82532" y1="47106" x2="82532" y2="47106"/>
                          <a14:backgroundMark x1="57692" y1="1077" x2="57692" y2="1077"/>
                        </a14:backgroundRemoval>
                      </a14:imgEffect>
                      <a14:imgEffect>
                        <a14:artisticPaintBrush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297"/>
            <a:stretch/>
          </p:blipFill>
          <p:spPr>
            <a:xfrm>
              <a:off x="8127615" y="2209434"/>
              <a:ext cx="3156684" cy="376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41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023 L -0.15118 -0.09676 C -0.18256 -0.11875 -0.22969 -0.13032 -0.2793 -0.13032 C -0.33555 -0.13032 -0.3806 -0.11875 -0.41198 -0.09676 L -0.5629 0.00023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51" y="-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54180" y="718781"/>
            <a:ext cx="10515600" cy="1325563"/>
            <a:chOff x="954180" y="718781"/>
            <a:chExt cx="10515600" cy="1325563"/>
          </a:xfrm>
        </p:grpSpPr>
        <p:sp>
          <p:nvSpPr>
            <p:cNvPr id="12" name="Title 1"/>
            <p:cNvSpPr txBox="1">
              <a:spLocks/>
            </p:cNvSpPr>
            <p:nvPr/>
          </p:nvSpPr>
          <p:spPr>
            <a:xfrm>
              <a:off x="954180" y="718781"/>
              <a:ext cx="10515600" cy="1325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dirty="0" smtClean="0">
                  <a:solidFill>
                    <a:schemeClr val="bg1"/>
                  </a:solidFill>
                </a:rPr>
                <a:t>conspecific pollen transfer</a:t>
              </a:r>
              <a:endParaRPr lang="en-AU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4180" y="1258323"/>
              <a:ext cx="3552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 smtClean="0">
                  <a:solidFill>
                    <a:schemeClr val="bg1"/>
                  </a:solidFill>
                </a:rPr>
                <a:t>pollen lost to other species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127615" y="2700000"/>
            <a:ext cx="3158362" cy="4753367"/>
            <a:chOff x="8127615" y="2490786"/>
            <a:chExt cx="3158362" cy="475336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50000" l="0" r="100000">
                          <a14:foregroundMark x1="93232" y1="52083" x2="93232" y2="52083"/>
                          <a14:foregroundMark x1="94495" y1="22917" x2="94495" y2="22917"/>
                        </a14:backgroundRemoval>
                      </a14:imgEffect>
                      <a14:imgEffect>
                        <a14:artisticPaintBrush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7903"/>
            <a:stretch/>
          </p:blipFill>
          <p:spPr>
            <a:xfrm>
              <a:off x="8129293" y="6109396"/>
              <a:ext cx="3156684" cy="113475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8140" l="0" r="100000">
                          <a14:foregroundMark x1="92405" y1="94331" x2="92405" y2="94331"/>
                          <a14:foregroundMark x1="93249" y1="98229" x2="93249" y2="98229"/>
                          <a14:foregroundMark x1="94515" y1="97166" x2="94515" y2="97166"/>
                          <a14:foregroundMark x1="91346" y1="60700" x2="91346" y2="60700"/>
                          <a14:backgroundMark x1="10654" y1="60230" x2="4430" y2="66430"/>
                          <a14:backgroundMark x1="70359" y1="27104" x2="70359" y2="27901"/>
                          <a14:backgroundMark x1="69198" y1="28078" x2="69198" y2="28078"/>
                          <a14:backgroundMark x1="87764" y1="64393" x2="87764" y2="64393"/>
                          <a14:backgroundMark x1="88608" y1="67936" x2="88608" y2="67936"/>
                          <a14:backgroundMark x1="88186" y1="65279" x2="88186" y2="65279"/>
                          <a14:backgroundMark x1="9295" y1="8748" x2="9295" y2="8748"/>
                          <a14:backgroundMark x1="25160" y1="4307" x2="5128" y2="17093"/>
                          <a14:backgroundMark x1="83013" y1="3903" x2="94872" y2="21400"/>
                          <a14:backgroundMark x1="97436" y1="37954" x2="98077" y2="60162"/>
                          <a14:backgroundMark x1="2404" y1="33378" x2="6731" y2="35397"/>
                          <a14:backgroundMark x1="32853" y1="2692" x2="6731" y2="3634"/>
                          <a14:backgroundMark x1="92788" y1="2288" x2="70353" y2="2692"/>
                          <a14:backgroundMark x1="3045" y1="47779" x2="3846" y2="55989"/>
                          <a14:backgroundMark x1="82532" y1="47106" x2="82532" y2="47106"/>
                          <a14:backgroundMark x1="57692" y1="1077" x2="57692" y2="1077"/>
                        </a14:backgroundRemoval>
                      </a14:imgEffect>
                      <a14:imgEffect>
                        <a14:artisticPaintBrush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297"/>
            <a:stretch/>
          </p:blipFill>
          <p:spPr>
            <a:xfrm>
              <a:off x="8127615" y="2490786"/>
              <a:ext cx="3156684" cy="376956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001056" y="3302114"/>
            <a:ext cx="1734786" cy="1565838"/>
            <a:chOff x="2001056" y="3302114"/>
            <a:chExt cx="1734786" cy="15658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98481">
                          <a14:foregroundMark x1="98527" y1="54481" x2="98527" y2="54481"/>
                          <a14:backgroundMark x1="62109" y1="57322" x2="66943" y2="61585"/>
                          <a14:backgroundMark x1="69015" y1="63060" x2="71317" y2="64590"/>
                          <a14:backgroundMark x1="61326" y1="56721" x2="61326" y2="56721"/>
                          <a14:backgroundMark x1="60681" y1="56120" x2="60681" y2="56120"/>
                          <a14:backgroundMark x1="28591" y1="73279" x2="44153" y2="60000"/>
                          <a14:backgroundMark x1="54006" y1="38579" x2="55064" y2="33279"/>
                          <a14:backgroundMark x1="43370" y1="45683" x2="25875" y2="33880"/>
                          <a14:backgroundMark x1="53775" y1="79563" x2="54880" y2="99945"/>
                          <a14:backgroundMark x1="52348" y1="86448" x2="52947" y2="98852"/>
                          <a14:backgroundMark x1="17808" y1="9756" x2="6849" y2="35772"/>
                          <a14:backgroundMark x1="17123" y1="74797" x2="2740" y2="96748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81521" y="3302114"/>
              <a:ext cx="892870" cy="75190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9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98481">
                          <a14:foregroundMark x1="98527" y1="54481" x2="98527" y2="54481"/>
                          <a14:backgroundMark x1="62109" y1="57322" x2="66943" y2="61585"/>
                          <a14:backgroundMark x1="69015" y1="63060" x2="71317" y2="64590"/>
                          <a14:backgroundMark x1="61326" y1="56721" x2="61326" y2="56721"/>
                          <a14:backgroundMark x1="60681" y1="56120" x2="60681" y2="56120"/>
                          <a14:backgroundMark x1="28591" y1="73279" x2="44153" y2="60000"/>
                          <a14:backgroundMark x1="54006" y1="38579" x2="55064" y2="33279"/>
                          <a14:backgroundMark x1="43370" y1="45683" x2="25875" y2="33880"/>
                          <a14:backgroundMark x1="53775" y1="79563" x2="54880" y2="99945"/>
                          <a14:backgroundMark x1="52348" y1="86448" x2="52947" y2="98852"/>
                          <a14:backgroundMark x1="17808" y1="9756" x2="6849" y2="35772"/>
                          <a14:backgroundMark x1="17123" y1="74797" x2="2740" y2="96748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42972" y="3780916"/>
              <a:ext cx="892870" cy="75190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98481">
                          <a14:foregroundMark x1="98527" y1="54481" x2="98527" y2="54481"/>
                          <a14:backgroundMark x1="62109" y1="57322" x2="66943" y2="61585"/>
                          <a14:backgroundMark x1="69015" y1="63060" x2="71317" y2="64590"/>
                          <a14:backgroundMark x1="61326" y1="56721" x2="61326" y2="56721"/>
                          <a14:backgroundMark x1="60681" y1="56120" x2="60681" y2="56120"/>
                          <a14:backgroundMark x1="28591" y1="73279" x2="44153" y2="60000"/>
                          <a14:backgroundMark x1="54006" y1="38579" x2="55064" y2="33279"/>
                          <a14:backgroundMark x1="43370" y1="45683" x2="25875" y2="33880"/>
                          <a14:backgroundMark x1="53775" y1="79563" x2="54880" y2="99945"/>
                          <a14:backgroundMark x1="52348" y1="86448" x2="52947" y2="98852"/>
                          <a14:backgroundMark x1="17808" y1="9756" x2="6849" y2="35772"/>
                          <a14:backgroundMark x1="17123" y1="74797" x2="2740" y2="96748"/>
                        </a14:backgroundRemoval>
                      </a14:imgEffect>
                      <a14:imgEffect>
                        <a14:artisticWatercolorSpong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1056" y="4116044"/>
              <a:ext cx="892870" cy="75190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156" l="0" r="98435">
                        <a14:foregroundMark x1="98527" y1="44311" x2="98527" y2="44311"/>
                        <a14:foregroundMark x1="55295" y1="93956" x2="55295" y2="93956"/>
                        <a14:foregroundMark x1="55663" y1="99156" x2="55663" y2="99156"/>
                        <a14:backgroundMark x1="62109" y1="46622" x2="66943" y2="50089"/>
                        <a14:backgroundMark x1="69015" y1="51289" x2="71317" y2="52533"/>
                        <a14:backgroundMark x1="61326" y1="46133" x2="61326" y2="46133"/>
                        <a14:backgroundMark x1="60681" y1="45644" x2="60681" y2="45644"/>
                        <a14:backgroundMark x1="28591" y1="59600" x2="44153" y2="48800"/>
                        <a14:backgroundMark x1="54006" y1="31378" x2="55064" y2="27067"/>
                        <a14:backgroundMark x1="43370" y1="37156" x2="25875" y2="27556"/>
                      </a14:backgroundRemoval>
                    </a14:imgEffect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51"/>
          <a:stretch/>
        </p:blipFill>
        <p:spPr>
          <a:xfrm>
            <a:off x="447612" y="2367515"/>
            <a:ext cx="4344255" cy="4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15234 -0.06759 C 0.18398 -0.08287 0.23164 -0.09097 0.28164 -0.09097 C 0.33854 -0.09097 0.38411 -0.08287 0.41575 -0.06759 L 0.56823 -1.85185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11" y="-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23914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13655" y="6581001"/>
            <a:ext cx="97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Merlin Tuttle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67819" y="6581001"/>
            <a:ext cx="1224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 err="1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Alessio</a:t>
            </a:r>
            <a:r>
              <a:rPr lang="en-AU" sz="1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AU" sz="1200" dirty="0" err="1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Sbarbaro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9040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5" b="99875" l="10000" r="91250">
                        <a14:foregroundMark x1="76917" y1="21375" x2="76917" y2="21375"/>
                        <a14:foregroundMark x1="85167" y1="34000" x2="71583" y2="15250"/>
                        <a14:foregroundMark x1="66500" y1="3500" x2="79083" y2="2875"/>
                        <a14:foregroundMark x1="90667" y1="31750" x2="91333" y2="44750"/>
                        <a14:foregroundMark x1="83500" y1="76000" x2="80083" y2="89000"/>
                        <a14:foregroundMark x1="45417" y1="89125" x2="80833" y2="99000"/>
                        <a14:foregroundMark x1="14750" y1="59750" x2="14750" y2="59750"/>
                        <a14:foregroundMark x1="13500" y1="54500" x2="16833" y2="65000"/>
                        <a14:foregroundMark x1="12917" y1="54375" x2="13583" y2="62250"/>
                        <a14:foregroundMark x1="88917" y1="97250" x2="88583" y2="99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469" y="0"/>
            <a:ext cx="10287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34448" y="6581001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Fir0002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2727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382" y="2406362"/>
            <a:ext cx="10515600" cy="1325563"/>
          </a:xfrm>
        </p:spPr>
        <p:txBody>
          <a:bodyPr/>
          <a:lstStyle/>
          <a:p>
            <a:r>
              <a:rPr lang="en-AU" dirty="0"/>
              <a:t>specialist pollinators can be more efficient than generalist pollinators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4382" y="3731925"/>
            <a:ext cx="386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Larson 2005. </a:t>
            </a:r>
            <a:r>
              <a:rPr lang="en-AU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Oecologia</a:t>
            </a:r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146(3):394-403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901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84382" y="2406362"/>
            <a:ext cx="10515600" cy="1325563"/>
          </a:xfrm>
        </p:spPr>
        <p:txBody>
          <a:bodyPr/>
          <a:lstStyle/>
          <a:p>
            <a:r>
              <a:rPr lang="en-AU" dirty="0" smtClean="0"/>
              <a:t>interspecific pollen transfer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884382" y="3362593"/>
            <a:ext cx="669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Morales &amp; </a:t>
            </a:r>
            <a:r>
              <a:rPr lang="en-AU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Traveset</a:t>
            </a:r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2008. Critical Reviews in Plant Sciences 4:221-238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34349" y="6581001"/>
            <a:ext cx="2657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Dartmouth Electron Microscope Facility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4827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4383" y="4327232"/>
            <a:ext cx="104803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Levin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D. A. &amp; Anderson, W. W. Competition for Pollinators between Simultaneously Flowering Species. </a:t>
            </a:r>
            <a:r>
              <a:rPr lang="en-US" sz="105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Am. Nat.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104,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455–467 (1970).</a:t>
            </a:r>
          </a:p>
          <a:p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Galen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C. &amp; Gregory, T. </a:t>
            </a:r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Consequences 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of foreign pollen contamination for seed set in the alpine wildflower, </a:t>
            </a:r>
            <a:r>
              <a:rPr lang="en-US" sz="10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Polemonium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viscosum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1050" i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Oecologia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81,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120–123 (1989).</a:t>
            </a:r>
          </a:p>
          <a:p>
            <a:r>
              <a:rPr lang="en-US" sz="105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Feinsinger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P. &amp; </a:t>
            </a:r>
            <a:r>
              <a:rPr lang="en-US" sz="10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Tiebout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III, H. M. Competition among plants sharing hummingbirds pollinators: </a:t>
            </a:r>
            <a:r>
              <a:rPr lang="en-US" sz="10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Laboratoy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experiments on a mechanism. </a:t>
            </a:r>
            <a:r>
              <a:rPr lang="en-US" sz="105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Ecology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72,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1946–1952 (1991).</a:t>
            </a:r>
          </a:p>
          <a:p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Caruso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C. M. &amp; Alfaro, M. </a:t>
            </a:r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Effect 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of </a:t>
            </a:r>
            <a:r>
              <a:rPr lang="en-US" sz="1050" i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Castilleja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i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linariaefolia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pollen on seed set of </a:t>
            </a:r>
            <a:r>
              <a:rPr lang="en-US" sz="1050" i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Ipomopsis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i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aggregata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105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Can. J. Bot.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78,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600–606 (2000).</a:t>
            </a:r>
          </a:p>
          <a:p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Morales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C. L. &amp; </a:t>
            </a:r>
            <a:r>
              <a:rPr lang="en-US" sz="10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Traveset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A. Interspecific pollen transfer: Magnitude, prevalence and consequences for plant fitness. </a:t>
            </a:r>
            <a:r>
              <a:rPr lang="en-US" sz="105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CRC. Crit. Rev. Plant Sci.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27,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221–238 (2008).</a:t>
            </a:r>
          </a:p>
          <a:p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Brown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B. J., Mitchell, R. J. &amp; Graham, S. A. Competition for pollination between an invasive species (Purple Loosestrife and a native congener. </a:t>
            </a:r>
            <a:r>
              <a:rPr lang="en-US" sz="105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Ecology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83,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2328–2336 (2009).</a:t>
            </a:r>
          </a:p>
          <a:p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Flanagan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R. J</a:t>
            </a:r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., et al. 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Interspecific pollinator movements reduce pollen deposition and seed production in </a:t>
            </a:r>
            <a:r>
              <a:rPr lang="en-US" sz="10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mimulus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ringens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</a:t>
            </a:r>
            <a:r>
              <a:rPr lang="en-US" sz="10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Phrymaceae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). </a:t>
            </a:r>
            <a:r>
              <a:rPr lang="en-US" sz="105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Am. J. Bot.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96,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809–815 (2009).</a:t>
            </a:r>
          </a:p>
          <a:p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Mitchell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R. J., Flanagan, R. J., Brown, B. J., </a:t>
            </a:r>
            <a:r>
              <a:rPr lang="en-US" sz="10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Waser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N. M. &amp; </a:t>
            </a:r>
            <a:r>
              <a:rPr lang="en-US" sz="105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Karron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J. D. New frontiers in competition for pollination. </a:t>
            </a:r>
            <a:r>
              <a:rPr lang="en-US" sz="105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Ann. Bot.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103,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1403–1413 (2009).</a:t>
            </a:r>
          </a:p>
          <a:p>
            <a:r>
              <a:rPr lang="en-US" sz="105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Waser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N. M. Competition for Hummingbird Pollination and Sequential Flowering in Two Colorado Wildflowers. </a:t>
            </a:r>
            <a:r>
              <a:rPr lang="en-US" sz="105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Ecology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59,</a:t>
            </a:r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934–944 (2016</a:t>
            </a:r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).</a:t>
            </a:r>
            <a:endParaRPr lang="en-US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and many more…</a:t>
            </a:r>
            <a:endParaRPr lang="en-US" sz="105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4381" y="1435777"/>
            <a:ext cx="3749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Interspecific </a:t>
            </a:r>
            <a:r>
              <a:rPr lang="en-AU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pollen transfer can have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31096" y="2636337"/>
            <a:ext cx="3586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/>
              </a:rPr>
              <a:t>community level</a:t>
            </a:r>
            <a:endParaRPr lang="en-A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4382" y="1620443"/>
            <a:ext cx="3105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prstClr val="white">
                    <a:lumMod val="65000"/>
                    <a:lumOff val="35000"/>
                  </a:prstClr>
                </a:solidFill>
                <a:latin typeface="Calibri Light" panose="020F0302020204030204"/>
              </a:rPr>
              <a:t>consequences</a:t>
            </a:r>
            <a:endParaRPr lang="en-AU" dirty="0"/>
          </a:p>
        </p:txBody>
      </p:sp>
      <p:grpSp>
        <p:nvGrpSpPr>
          <p:cNvPr id="15" name="Group 14"/>
          <p:cNvGrpSpPr/>
          <p:nvPr/>
        </p:nvGrpSpPr>
        <p:grpSpPr>
          <a:xfrm>
            <a:off x="3913742" y="1620443"/>
            <a:ext cx="4072980" cy="1215833"/>
            <a:chOff x="3913742" y="2705661"/>
            <a:chExt cx="4072980" cy="1215833"/>
          </a:xfrm>
        </p:grpSpPr>
        <p:sp>
          <p:nvSpPr>
            <p:cNvPr id="2" name="TextBox 1"/>
            <p:cNvSpPr txBox="1"/>
            <p:nvPr/>
          </p:nvSpPr>
          <p:spPr>
            <a:xfrm>
              <a:off x="5231097" y="2705661"/>
              <a:ext cx="26308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individual </a:t>
              </a:r>
              <a:r>
                <a:rPr lang="en-AU" sz="40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&amp;</a:t>
              </a:r>
              <a:endParaRPr lang="en-AU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31096" y="3213608"/>
              <a:ext cx="27556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0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libri Light" panose="020F0302020204030204"/>
                </a:rPr>
                <a:t>species level</a:t>
              </a:r>
              <a:endParaRPr lang="en-AU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13742" y="2705661"/>
              <a:ext cx="13935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AU" sz="4000" dirty="0">
                  <a:solidFill>
                    <a:prstClr val="white">
                      <a:lumMod val="65000"/>
                      <a:lumOff val="35000"/>
                    </a:prstClr>
                  </a:solidFill>
                  <a:latin typeface="Calibri Light" panose="020F0302020204030204"/>
                </a:rPr>
                <a:t>at the</a:t>
              </a:r>
              <a:endParaRPr lang="en-AU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84381" y="5926632"/>
            <a:ext cx="104803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Harder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L. D. &amp; Wilson, W. G. Theoretical consequences of heterogeneous transport conditions for pollen dispersal by animals. </a:t>
            </a:r>
            <a:r>
              <a:rPr lang="en-US" sz="11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Ecology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1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79,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2789–2807 (1998).</a:t>
            </a:r>
          </a:p>
          <a:p>
            <a:r>
              <a:rPr lang="en-US" sz="11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Muchhala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N., Brown, Z., </a:t>
            </a:r>
            <a:r>
              <a:rPr lang="en-US" sz="11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Armbruster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W. S. &amp; Potts, M. D. Competition Drives Specialization in Pollination Systems through Costs to Male Fitness. </a:t>
            </a:r>
            <a:r>
              <a:rPr lang="en-US" sz="11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Am. Nat.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1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176,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732–743 (2010).</a:t>
            </a:r>
          </a:p>
          <a:p>
            <a:r>
              <a:rPr lang="en-US" sz="11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Arceo</a:t>
            </a:r>
            <a:r>
              <a:rPr lang="en-US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-Gómez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G. &amp; Ashman, T. L. </a:t>
            </a:r>
            <a:r>
              <a:rPr lang="en-US" sz="11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Heterospecific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pollen deposition: Does diversity alter the consequences? </a:t>
            </a:r>
            <a:r>
              <a:rPr lang="en-US" sz="11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New Phytol.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1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192,</a:t>
            </a:r>
            <a:r>
              <a:rPr lang="en-US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738–746 (2011).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7619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1669</TotalTime>
  <Words>666</Words>
  <Application>Microsoft Macintosh PowerPoint</Application>
  <PresentationFormat>Widescreen</PresentationFormat>
  <Paragraphs>63</Paragraphs>
  <Slides>25</Slides>
  <Notes>4</Notes>
  <HiddenSlides>2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pollination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specialist pollinators can be more efficient than generalist pollinators</vt:lpstr>
      <vt:lpstr>interspecific pollen transfer</vt:lpstr>
      <vt:lpstr>PowerPoint Presentation</vt:lpstr>
      <vt:lpstr>there should be a trade-off between the number of pollinators and the quality of pollination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53</cp:revision>
  <dcterms:created xsi:type="dcterms:W3CDTF">2017-10-11T21:30:25Z</dcterms:created>
  <dcterms:modified xsi:type="dcterms:W3CDTF">2017-10-25T08:42:57Z</dcterms:modified>
</cp:coreProperties>
</file>